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9" r:id="rId2"/>
    <p:sldId id="260" r:id="rId3"/>
    <p:sldId id="261" r:id="rId4"/>
    <p:sldId id="265" r:id="rId5"/>
    <p:sldId id="264" r:id="rId6"/>
    <p:sldId id="266" r:id="rId7"/>
    <p:sldId id="281" r:id="rId8"/>
    <p:sldId id="278" r:id="rId9"/>
    <p:sldId id="267" r:id="rId10"/>
    <p:sldId id="268" r:id="rId11"/>
    <p:sldId id="279" r:id="rId12"/>
    <p:sldId id="280" r:id="rId13"/>
    <p:sldId id="282" r:id="rId14"/>
    <p:sldId id="284" r:id="rId15"/>
    <p:sldId id="285" r:id="rId16"/>
    <p:sldId id="269" r:id="rId17"/>
    <p:sldId id="270" r:id="rId18"/>
    <p:sldId id="276" r:id="rId19"/>
    <p:sldId id="277" r:id="rId20"/>
    <p:sldId id="271" r:id="rId21"/>
    <p:sldId id="272" r:id="rId22"/>
    <p:sldId id="273" r:id="rId23"/>
    <p:sldId id="274" r:id="rId24"/>
    <p:sldId id="283" r:id="rId25"/>
    <p:sldId id="275" r:id="rId26"/>
    <p:sldId id="263" r:id="rId27"/>
  </p:sldIdLst>
  <p:sldSz cx="9144000" cy="6858000" type="screen4x3"/>
  <p:notesSz cx="6858000" cy="9144000"/>
  <p:embeddedFontLst>
    <p:embeddedFont>
      <p:font typeface="08서울남산체 EB" panose="02020603020101020101" pitchFamily="18" charset="-127"/>
      <p:regular r:id="rId29"/>
    </p:embeddedFont>
    <p:embeddedFont>
      <p:font typeface="08서울남산체 B" panose="02020603020101020101" pitchFamily="18" charset="-127"/>
      <p:regular r:id="rId30"/>
    </p:embeddedFont>
    <p:embeddedFont>
      <p:font typeface="08서울남산체 M" panose="0202060302010102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한컴 윤고딕 720" panose="02000503000000000000" pitchFamily="2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BA75FF"/>
    <a:srgbClr val="FFFF99"/>
    <a:srgbClr val="D9D9D9"/>
    <a:srgbClr val="FDD1FE"/>
    <a:srgbClr val="CFFFE2"/>
    <a:srgbClr val="66CCFF"/>
    <a:srgbClr val="64A5C6"/>
    <a:srgbClr val="FFFF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2" d="100"/>
          <a:sy n="102" d="100"/>
        </p:scale>
        <p:origin x="-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9EF27-0C91-4221-A514-7AC0B5838181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D3BC8-D4A7-4FA3-ADE6-EEBA6361C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91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3BC8-D4A7-4FA3-ADE6-EEBA6361C4E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62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3BC8-D4A7-4FA3-ADE6-EEBA6361C4E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32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3BC8-D4A7-4FA3-ADE6-EEBA6361C4E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32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3BC8-D4A7-4FA3-ADE6-EEBA6361C4E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32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3BC8-D4A7-4FA3-ADE6-EEBA6361C4E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5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3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94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36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17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19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4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2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5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99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4FB32-F1CE-48F9-9DAE-22B570C746C7}" type="datetimeFigureOut">
              <a:rPr lang="ko-KR" altLang="en-US" smtClean="0"/>
              <a:t>2016-05-07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D4FDF-3B57-41F3-B4F7-5F73AB5F68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8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9508" y="2924944"/>
            <a:ext cx="6264696" cy="769441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God Game</a:t>
            </a:r>
            <a:endParaRPr lang="ko-KR" altLang="en-US" sz="4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662028" y="643245"/>
            <a:ext cx="185428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983151" y="5697151"/>
            <a:ext cx="1772817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1/2 액자 2"/>
          <p:cNvSpPr/>
          <p:nvPr/>
        </p:nvSpPr>
        <p:spPr>
          <a:xfrm>
            <a:off x="2492733" y="2864080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1/2 액자 13"/>
          <p:cNvSpPr/>
          <p:nvPr/>
        </p:nvSpPr>
        <p:spPr>
          <a:xfrm rot="10800000">
            <a:off x="6192036" y="3334142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6" idx="0"/>
          </p:cNvCxnSpPr>
          <p:nvPr/>
        </p:nvCxnSpPr>
        <p:spPr>
          <a:xfrm>
            <a:off x="539553" y="-9455"/>
            <a:ext cx="1953180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615119" y="3730245"/>
            <a:ext cx="1971035" cy="31277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004742"/>
              </p:ext>
            </p:extLst>
          </p:nvPr>
        </p:nvGraphicFramePr>
        <p:xfrm>
          <a:off x="251520" y="5789023"/>
          <a:ext cx="1800752" cy="91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752">
                  <a:extLst>
                    <a:ext uri="{9D8B030D-6E8A-4147-A177-3AD203B41FA5}">
                      <a16:colId xmlns:a16="http://schemas.microsoft.com/office/drawing/2014/main" xmlns="" val="2116621928"/>
                    </a:ext>
                  </a:extLst>
                </a:gridCol>
              </a:tblGrid>
              <a:tr h="304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지도교수 서명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0687289"/>
                  </a:ext>
                </a:extLst>
              </a:tr>
              <a:tr h="55007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2517138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644008" y="5968335"/>
            <a:ext cx="3191992" cy="782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ja-JP" sz="2000" dirty="0">
                <a:ln>
                  <a:solidFill>
                    <a:srgbClr val="B9B9B9"/>
                  </a:solidFill>
                </a:ln>
                <a:solidFill>
                  <a:srgbClr val="878784"/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  <a:sym typeface="Arita-dotum(OTF)" charset="0"/>
              </a:rPr>
              <a:t>2011182044 </a:t>
            </a:r>
            <a:r>
              <a:rPr lang="ko-KR" altLang="en-US" sz="2000" dirty="0" err="1" smtClean="0">
                <a:ln>
                  <a:solidFill>
                    <a:srgbClr val="B9B9B9"/>
                  </a:solidFill>
                </a:ln>
                <a:solidFill>
                  <a:srgbClr val="878784"/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  <a:sym typeface="Arita-dotum(OTF)" charset="0"/>
              </a:rPr>
              <a:t>채종현</a:t>
            </a:r>
            <a:endParaRPr lang="en-US" altLang="ja-JP" sz="2000" dirty="0" smtClean="0">
              <a:ln>
                <a:solidFill>
                  <a:srgbClr val="B9B9B9"/>
                </a:solidFill>
              </a:ln>
              <a:solidFill>
                <a:srgbClr val="878784"/>
              </a:solidFill>
              <a:latin typeface="한컴 윤고딕 720" panose="02000503000000000000" pitchFamily="2" charset="-127"/>
              <a:ea typeface="한컴 윤고딕 720" panose="02000503000000000000" pitchFamily="2" charset="-127"/>
              <a:sym typeface="Arita-dotum(OTF)" charset="0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ja-JP" sz="2000" dirty="0" smtClean="0">
                <a:ln>
                  <a:solidFill>
                    <a:srgbClr val="B9B9B9"/>
                  </a:solidFill>
                </a:ln>
                <a:solidFill>
                  <a:srgbClr val="878784"/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  <a:sym typeface="Arita-dotum(OTF)" charset="0"/>
              </a:rPr>
              <a:t>2011181015 </a:t>
            </a:r>
            <a:r>
              <a:rPr lang="ko-KR" altLang="en-US" sz="2000" dirty="0" smtClean="0">
                <a:ln>
                  <a:solidFill>
                    <a:srgbClr val="B9B9B9"/>
                  </a:solidFill>
                </a:ln>
                <a:solidFill>
                  <a:srgbClr val="878784"/>
                </a:solidFill>
                <a:latin typeface="한컴 윤고딕 720" panose="02000503000000000000" pitchFamily="2" charset="-127"/>
                <a:ea typeface="한컴 윤고딕 720" panose="02000503000000000000" pitchFamily="2" charset="-127"/>
                <a:sym typeface="Arita-dotum(OTF)" charset="0"/>
              </a:rPr>
              <a:t>박병훈</a:t>
            </a:r>
            <a:endParaRPr lang="en-US" altLang="ja-JP" sz="2000" dirty="0" smtClean="0">
              <a:ln>
                <a:solidFill>
                  <a:srgbClr val="B9B9B9"/>
                </a:solidFill>
              </a:ln>
              <a:solidFill>
                <a:srgbClr val="878784"/>
              </a:solidFill>
              <a:latin typeface="한컴 윤고딕 720" panose="02000503000000000000" pitchFamily="2" charset="-127"/>
              <a:ea typeface="한컴 윤고딕 720" panose="02000503000000000000" pitchFamily="2" charset="-127"/>
              <a:sym typeface="Arita-dotum(OTF)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31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365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501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287694"/>
            <a:ext cx="1530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Shader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1287694"/>
            <a:ext cx="626469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Deferred </a:t>
            </a:r>
            <a:r>
              <a:rPr lang="en-US" altLang="ko-KR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Shader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&amp; Lighting</a:t>
            </a: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HDR(High Dynamic Range)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Blooming, </a:t>
            </a: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광 적응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Shadow Map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단 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Shadow Map </a:t>
            </a: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분할 적용</a:t>
            </a: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Post Effect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Radial Blur</a:t>
            </a:r>
            <a:endParaRPr lang="en-US" altLang="ko-KR" sz="20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GS, CS, SO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GS : Billboard, Sprite Effect, UI 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등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CS :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휘도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값 추출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Blur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SO :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파티클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lvl="2"/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Multi-Thread Rendering</a:t>
            </a: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365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501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287694"/>
            <a:ext cx="1530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Effect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1287694"/>
            <a:ext cx="626469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광 적응을 이용한 번쩍임 효과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파티클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비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마법</a:t>
            </a:r>
            <a:r>
              <a:rPr lang="en-US" altLang="ko-KR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선형 안개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텍스쳐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애니메이션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블러링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(Radial Blur, Blooming)</a:t>
            </a: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20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801" y="-27384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365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501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502" y="1287694"/>
            <a:ext cx="173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애니메이</a:t>
            </a:r>
            <a:r>
              <a:rPr lang="ko-KR" altLang="en-US" sz="28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9792" y="1287694"/>
            <a:ext cx="626469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모델링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SDK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이용한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나만의 변환 파일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FBX Converter, OBJ Converter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.ad, .</a:t>
            </a:r>
            <a:r>
              <a:rPr lang="en-US" altLang="ko-KR" sz="20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fbxcjh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.</a:t>
            </a:r>
            <a:r>
              <a:rPr lang="en-US" altLang="ko-KR" sz="20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chae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 바이너리 포맷</a:t>
            </a: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필요 시 변환과 함께 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SRT,</a:t>
            </a: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가운데 고정 가능</a:t>
            </a: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 로딩 시간 감축 효과</a:t>
            </a: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애니메이션 플레이어 적용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플레이어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14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몬스터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Warrock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 6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애니메이션 추가하기 쉽도록 구조 설계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 bwMode="auto">
          <a:xfrm>
            <a:off x="9158801" y="1009265"/>
            <a:ext cx="8410575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44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893 0.02824 L -0.94566 0.02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365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501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365" y="1287694"/>
            <a:ext cx="199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Framework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1287694"/>
            <a:ext cx="626469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새롭게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Framework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구조 설계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Scene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간 전환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쓰레드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수 변동 설계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Post Process, UI 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상관 없이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Generic</a:t>
            </a:r>
          </a:p>
          <a:p>
            <a:pPr marL="457200" lvl="2"/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Quad-Tree</a:t>
            </a:r>
          </a:p>
          <a:p>
            <a:pPr marL="914400" lvl="3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Culling &amp; Collision Check</a:t>
            </a:r>
          </a:p>
          <a:p>
            <a:pPr marL="914400" lvl="3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효율적인 처리를 위한 개별 관리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Game Message System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Event-Priority Queue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이용한 메시지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Scene-</a:t>
            </a:r>
            <a:r>
              <a:rPr lang="en-US" altLang="ko-KR" sz="24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Shader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-Object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간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Message</a:t>
            </a:r>
          </a:p>
          <a:p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FSM &amp; Evaluator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48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365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501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365" y="1287694"/>
            <a:ext cx="199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TC.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1287694"/>
            <a:ext cx="626469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파일 입출력을 통한 장애물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Load</a:t>
            </a:r>
          </a:p>
          <a:p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타이틀 화면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Font System</a:t>
            </a:r>
            <a:endParaRPr lang="en-US" altLang="ko-KR" sz="24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lvl="2"/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Height Map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플레이어가 모든 장애물들을 뚫지 못함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 외 기본적인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UI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틀 구현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2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365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805" y="639852"/>
            <a:ext cx="253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</a:t>
            </a:r>
            <a:endParaRPr lang="ko-KR" altLang="en-US" sz="2800" b="1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169" y="1492508"/>
            <a:ext cx="199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 모델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1" name="직선 연결선 10"/>
          <p:cNvCxnSpPr>
            <a:stCxn id="6" idx="5"/>
          </p:cNvCxnSpPr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411760" y="1097706"/>
            <a:ext cx="0" cy="57602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0117" y="2699124"/>
            <a:ext cx="199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이동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365" y="4099768"/>
            <a:ext cx="199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동기화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43808" y="1391798"/>
            <a:ext cx="54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IOCP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이용한 서버 프레임 워크 제작</a:t>
            </a:r>
            <a:endParaRPr lang="en-US" altLang="ko-KR" sz="24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IOCP</a:t>
            </a: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특징을 이용한 멀티쓰레드 프레임워크를 제작</a:t>
            </a:r>
            <a:endParaRPr lang="en-US" altLang="ko-KR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21215" y="2656988"/>
            <a:ext cx="6276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맵 이동시 </a:t>
            </a:r>
            <a:r>
              <a:rPr lang="en-US" altLang="ko-KR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Height Map</a:t>
            </a:r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이용</a:t>
            </a:r>
            <a:endParaRPr lang="en-US" altLang="ko-KR" sz="24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Height Map</a:t>
            </a: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이용하여 지면을 이동할 때 값을 이용하여 이동</a:t>
            </a:r>
            <a:endParaRPr lang="en-US" altLang="ko-KR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6575" y="3869654"/>
            <a:ext cx="5986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패킷을 이용한 클라이언트와 서버간 동기화</a:t>
            </a:r>
            <a:endParaRPr lang="en-US" altLang="ko-KR" sz="24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맵 이동시 다른 플레이어들과 좌표 동기화</a:t>
            </a:r>
            <a:endParaRPr lang="en-US" altLang="ko-KR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플레이어의 정보 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(HP, Position, </a:t>
            </a: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원소 상태 등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..)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0116" y="5348079"/>
            <a:ext cx="199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시간</a:t>
            </a:r>
            <a:endParaRPr lang="ko-KR" altLang="en-US" sz="28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6575" y="5240357"/>
            <a:ext cx="62767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서버에서 시간을 관리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서버에서 타이머를 생성하여 </a:t>
            </a:r>
            <a:r>
              <a:rPr lang="en-US" altLang="ko-KR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Round</a:t>
            </a:r>
            <a:r>
              <a:rPr lang="ko-KR" altLang="en-US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시간을 전송</a:t>
            </a:r>
            <a:endParaRPr lang="en-US" altLang="ko-KR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81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63644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진행 상황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4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90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5373" y="116632"/>
            <a:ext cx="3060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진행 상황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일정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89905"/>
              </p:ext>
            </p:extLst>
          </p:nvPr>
        </p:nvGraphicFramePr>
        <p:xfrm>
          <a:off x="479130" y="1070739"/>
          <a:ext cx="8316799" cy="5394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79505">
                  <a:extLst>
                    <a:ext uri="{9D8B030D-6E8A-4147-A177-3AD203B41FA5}">
                      <a16:colId xmlns:a16="http://schemas.microsoft.com/office/drawing/2014/main" xmlns="" val="263260028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383694309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53069487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43219295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72800471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183838119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6571175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63265631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23203053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587771745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77640722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733744464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114911813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53682828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870164295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0787991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52432749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68473147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66902323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246570513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510494833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57929227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3292130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Jan 1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Feb 2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Mar 3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Apr 4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May 5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중간발표이후</a:t>
                      </a:r>
                      <a:endParaRPr lang="ko-KR" altLang="en-US" sz="1400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82808375"/>
                  </a:ext>
                </a:extLst>
              </a:tr>
              <a:tr h="26056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751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프레임워크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419048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공간분할</a:t>
                      </a:r>
                      <a:endParaRPr lang="en-US" altLang="ko-KR" sz="1600" dirty="0" smtClean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충돌체크</a:t>
                      </a:r>
                      <a:endParaRPr lang="ko-KR" altLang="en-US" sz="16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42927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맵 구현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6165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오브젝트 구현</a:t>
                      </a:r>
                      <a:endParaRPr lang="ko-KR" altLang="en-US" sz="14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FF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67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시스템 제작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7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셰이더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881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이펙트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285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서버설계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4022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프레임워크 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8224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충돌</a:t>
                      </a:r>
                      <a:r>
                        <a:rPr lang="ko-KR" altLang="en-US" baseline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검사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A7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874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UI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FF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963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동기화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8010012"/>
                  </a:ext>
                </a:extLst>
              </a:tr>
            </a:tbl>
          </a:graphicData>
        </a:graphic>
      </p:graphicFrame>
      <p:cxnSp>
        <p:nvCxnSpPr>
          <p:cNvPr id="12" name="직선 연결선 11"/>
          <p:cNvCxnSpPr/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1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5373" y="116632"/>
            <a:ext cx="3996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개발 </a:t>
            </a:r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진행 상황</a:t>
            </a: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전체 일정 </a:t>
            </a:r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대비 진척도 </a:t>
            </a: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3368" y="542003"/>
            <a:ext cx="188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클라이언트</a:t>
            </a:r>
            <a:r>
              <a:rPr lang="en-US" altLang="ko-KR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43642"/>
              </p:ext>
            </p:extLst>
          </p:nvPr>
        </p:nvGraphicFramePr>
        <p:xfrm>
          <a:off x="548882" y="1124744"/>
          <a:ext cx="7677045" cy="380640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79505">
                  <a:extLst>
                    <a:ext uri="{9D8B030D-6E8A-4147-A177-3AD203B41FA5}">
                      <a16:colId xmlns:a16="http://schemas.microsoft.com/office/drawing/2014/main" xmlns="" val="263260028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383694309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53069487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43219295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72800471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183838119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6571175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63265631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23203053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587771745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77640722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733744464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114911813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53682828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870164295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0787991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52432749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68473147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66902323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246570513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510494833"/>
                    </a:ext>
                  </a:extLst>
                </a:gridCol>
              </a:tblGrid>
              <a:tr h="6314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0"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           20%            40%           60%            80%     100%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2808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프레임워크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048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공간분할</a:t>
                      </a:r>
                      <a:r>
                        <a:rPr lang="en-US" altLang="ko-KR" sz="1600" dirty="0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dirty="0" err="1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충돌체크</a:t>
                      </a:r>
                      <a:endParaRPr lang="ko-KR" altLang="en-US" sz="16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42927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맵 구현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6165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오브젝트 구현</a:t>
                      </a:r>
                      <a:endParaRPr lang="ko-KR" altLang="en-US" sz="14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67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시스템 제작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4277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애니메이션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셰이더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881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이펙트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2859324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692" y="4941168"/>
            <a:ext cx="8064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애니메이션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프레임워크 및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셰이더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구축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(100%) &lt;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필요시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추가 보완 가능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일부 더 세밀한 충돌체크 기능 구현 예정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(90%)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이펙트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일부 효과 추가필요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(80%)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다양한 마법 오브젝트 추가 필요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(60%)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시스템 틀 기반 제작완료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상점</a:t>
            </a:r>
            <a:r>
              <a:rPr lang="en-US" altLang="ko-KR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시스템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데스매치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결과 시스템 제외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: 60%)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더 다양한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맵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구현 예정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(60%)</a:t>
            </a:r>
          </a:p>
        </p:txBody>
      </p:sp>
    </p:spTree>
    <p:extLst>
      <p:ext uri="{BB962C8B-B14F-4D97-AF65-F5344CB8AC3E}">
        <p14:creationId xmlns:p14="http://schemas.microsoft.com/office/powerpoint/2010/main" val="38903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5372" y="116632"/>
            <a:ext cx="3996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개발 진행 상황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-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전체 일정 대비 진척도 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767172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2032" y="547519"/>
            <a:ext cx="947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서버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43878"/>
              </p:ext>
            </p:extLst>
          </p:nvPr>
        </p:nvGraphicFramePr>
        <p:xfrm>
          <a:off x="479130" y="1070739"/>
          <a:ext cx="7677045" cy="248560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79505">
                  <a:extLst>
                    <a:ext uri="{9D8B030D-6E8A-4147-A177-3AD203B41FA5}">
                      <a16:colId xmlns:a16="http://schemas.microsoft.com/office/drawing/2014/main" xmlns="" val="263260028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383694309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53069487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43219295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72800471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183838119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6571175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63265631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23203053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587771745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77640722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733744464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114911813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53682828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870164295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0787991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52432749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68473147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66902323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246570513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510494833"/>
                    </a:ext>
                  </a:extLst>
                </a:gridCol>
              </a:tblGrid>
              <a:tr h="6314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0"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            20%            40%           60%           80%     100%</a:t>
                      </a:r>
                      <a:endParaRPr lang="ko-KR" altLang="en-US" sz="1800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2808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서버설계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22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프레임워크 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8224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충돌</a:t>
                      </a:r>
                      <a:r>
                        <a:rPr lang="ko-KR" altLang="en-US" baseline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검사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874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UI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43963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동기화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8010012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 flipV="1">
            <a:off x="265112" y="1097705"/>
            <a:ext cx="887888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67544" y="394921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 설계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(100%)</a:t>
            </a:r>
            <a:endParaRPr lang="ko-KR" altLang="en-US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4382999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 프레임 워크 제작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(80%)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지속적인 보완 예정</a:t>
            </a:r>
            <a:endParaRPr lang="ko-KR" altLang="en-US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031071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 충돌 검사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(50%) -&gt;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일정상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7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월까지 구현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Height Map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을 이용한 지형과의 충돌 체크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5685055"/>
            <a:ext cx="482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 동기화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(75%) -&gt;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일정상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월까지 구현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캐릭터 좌표 동기화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라운드 타이머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게임 시스템 동기화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승리 판단 등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9848" y="3949210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관련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현재는 임시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중간 발표 이후 본격 진행</a:t>
            </a:r>
            <a:endParaRPr lang="ko-KR" altLang="en-US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95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 rot="21385257">
            <a:off x="267541" y="1428524"/>
            <a:ext cx="4284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INDEX</a:t>
            </a:r>
            <a:endParaRPr lang="ko-KR" altLang="en-US" sz="4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5373216" y="3087215"/>
            <a:ext cx="6858001" cy="6835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6" idx="0"/>
          </p:cNvCxnSpPr>
          <p:nvPr/>
        </p:nvCxnSpPr>
        <p:spPr>
          <a:xfrm>
            <a:off x="539553" y="-9455"/>
            <a:ext cx="4320479" cy="250235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4"/>
          </p:cNvCxnSpPr>
          <p:nvPr/>
        </p:nvCxnSpPr>
        <p:spPr>
          <a:xfrm flipV="1">
            <a:off x="-9328" y="1844824"/>
            <a:ext cx="4653336" cy="3600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1379721">
            <a:off x="1791008" y="2341612"/>
            <a:ext cx="43924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환경</a:t>
            </a:r>
            <a:endParaRPr lang="en-US" altLang="ko-KR" sz="2000" b="1" spc="3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소개</a:t>
            </a: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중점 연구 분야</a:t>
            </a: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 진행 상황</a:t>
            </a:r>
            <a:endParaRPr lang="en-US" altLang="ko-KR" sz="2000" b="1" spc="3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문제점 및 보완점</a:t>
            </a:r>
            <a:endParaRPr lang="en-US" altLang="ko-KR" sz="2000" b="1" spc="300" dirty="0" smtClean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193350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07660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문제점 및 보완점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5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0835" y="126504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문제점 및 보완점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292494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</a:t>
            </a:r>
            <a:endParaRPr lang="en-US" altLang="ko-KR" sz="3600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3717032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패킷 </a:t>
            </a:r>
            <a:r>
              <a:rPr lang="ko-KR" altLang="en-US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체크 시기를 조정하여 좀 더 정확한 애니메이션 싱크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작업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세밀한 충돌 체크 작업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 기능에 맞춰 지속적으로 프레임워크 수정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1036265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</a:t>
            </a:r>
            <a:endParaRPr lang="en-US" altLang="ko-KR" sz="3600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9592" y="501317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기타</a:t>
            </a:r>
            <a:endParaRPr lang="en-US" altLang="ko-KR" sz="3600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5750002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사운드를 삽입하여 생동감 있는 게임 제작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개선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1743201"/>
            <a:ext cx="6192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다양한 장애물 및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컨텐츠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특히 다양한 마법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부족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몬스터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AI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개선 필요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더욱 역동적이게 보일 수 있는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이펙트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추가 필요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09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35652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향후 개발 일정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6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82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1052" y="126504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향후 개발 일정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6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44346"/>
              </p:ext>
            </p:extLst>
          </p:nvPr>
        </p:nvGraphicFramePr>
        <p:xfrm>
          <a:off x="503692" y="1024851"/>
          <a:ext cx="6397537" cy="55575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79505">
                  <a:extLst>
                    <a:ext uri="{9D8B030D-6E8A-4147-A177-3AD203B41FA5}">
                      <a16:colId xmlns:a16="http://schemas.microsoft.com/office/drawing/2014/main" xmlns="" val="263260028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383694309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53069487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43219295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72800471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183838119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465711752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632656310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23203053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587771745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77640722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733744464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114911813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536828281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870164295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107879918"/>
                    </a:ext>
                  </a:extLst>
                </a:gridCol>
                <a:gridCol w="319877">
                  <a:extLst>
                    <a:ext uri="{9D8B030D-6E8A-4147-A177-3AD203B41FA5}">
                      <a16:colId xmlns:a16="http://schemas.microsoft.com/office/drawing/2014/main" xmlns="" val="2524327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May 5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Jun 6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Jul 7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Aug 8</a:t>
                      </a:r>
                      <a:r>
                        <a:rPr lang="ko-KR" altLang="en-US" b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월</a:t>
                      </a:r>
                      <a:endParaRPr lang="ko-KR" altLang="en-US" b="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2808375"/>
                  </a:ext>
                </a:extLst>
              </a:tr>
              <a:tr h="26056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751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시스템 제작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419048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오브젝트 구현</a:t>
                      </a:r>
                      <a:endParaRPr lang="ko-KR" altLang="en-US" sz="1500" dirty="0"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927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맵</a:t>
                      </a:r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구현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65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최적화</a:t>
                      </a:r>
                      <a:endParaRPr lang="ko-KR" altLang="en-US" sz="18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67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다양화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7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셰이더</a:t>
                      </a:r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보완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881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이펙트</a:t>
                      </a:r>
                      <a:r>
                        <a:rPr lang="ko-KR" altLang="en-US" sz="17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보완</a:t>
                      </a:r>
                      <a:endParaRPr lang="ko-KR" altLang="en-US" sz="17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285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프레임워크 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D1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8224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충돌</a:t>
                      </a:r>
                      <a:r>
                        <a:rPr lang="ko-KR" altLang="en-US" baseline="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검사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A7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93874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데드</a:t>
                      </a:r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레커닝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F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00583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UI </a:t>
                      </a:r>
                      <a:r>
                        <a:rPr lang="ko-KR" altLang="en-US" sz="1600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및 사운드</a:t>
                      </a:r>
                      <a:endParaRPr lang="ko-KR" altLang="en-US" sz="1600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963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동기화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80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EB" panose="02020603020101020101" pitchFamily="18" charset="-127"/>
                          <a:ea typeface="08서울남산체 EB" panose="02020603020101020101" pitchFamily="18" charset="-127"/>
                        </a:rPr>
                        <a:t>로비 제작</a:t>
                      </a:r>
                      <a:endParaRPr lang="ko-KR" altLang="en-US" dirty="0">
                        <a:latin typeface="08서울남산체 EB" panose="02020603020101020101" pitchFamily="18" charset="-127"/>
                        <a:ea typeface="08서울남산체 EB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21613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76256" y="1412776"/>
            <a:ext cx="2267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 중점사항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시스템 제작 마무리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컨텐츠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다양화 집중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마법 추가 집중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최적화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디버깅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01229" y="3730555"/>
            <a:ext cx="2267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서버 중점사항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클라이언트의 연산 분담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로비 제작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좌표 보간 </a:t>
            </a:r>
            <a:r>
              <a:rPr lang="ko-KR" altLang="en-US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이동처리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효율적 충돌 검사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최적화 </a:t>
            </a: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디버깅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7371" y="6125274"/>
            <a:ext cx="226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기타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UI</a:t>
            </a:r>
            <a:r>
              <a:rPr lang="ko-KR" altLang="en-US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와 사운드</a:t>
            </a:r>
            <a:endParaRPr lang="en-US" altLang="ko-KR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3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329" y="2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55576" y="260648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출 처 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05136" y="1124744"/>
            <a:ext cx="42846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Unity Asset 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Store</a:t>
            </a: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Unreal 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Store</a:t>
            </a: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20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Mixamo</a:t>
            </a: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20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FontWrapper</a:t>
            </a: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FBX SDK (</a:t>
            </a:r>
            <a:r>
              <a:rPr lang="en-US" altLang="ko-KR" sz="20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AutoDesk</a:t>
            </a: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Model Resource.com</a:t>
            </a:r>
          </a:p>
          <a:p>
            <a:pPr marL="571500" indent="-571500">
              <a:buFontTx/>
              <a:buChar char="-"/>
            </a:pPr>
            <a:endParaRPr lang="en-US" altLang="ko-KR" sz="20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6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35652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데모 시연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#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32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39508" y="2924944"/>
            <a:ext cx="6264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감사합니다</a:t>
            </a:r>
            <a:endParaRPr lang="ko-KR" altLang="en-US" sz="4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1/2 액자 2"/>
          <p:cNvSpPr/>
          <p:nvPr/>
        </p:nvSpPr>
        <p:spPr>
          <a:xfrm>
            <a:off x="2492733" y="2864080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1/2 액자 13"/>
          <p:cNvSpPr/>
          <p:nvPr/>
        </p:nvSpPr>
        <p:spPr>
          <a:xfrm rot="10800000">
            <a:off x="6192036" y="3334142"/>
            <a:ext cx="432048" cy="396103"/>
          </a:xfrm>
          <a:prstGeom prst="halfFrame">
            <a:avLst>
              <a:gd name="adj1" fmla="val 9679"/>
              <a:gd name="adj2" fmla="val 109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stCxn id="6" idx="0"/>
          </p:cNvCxnSpPr>
          <p:nvPr/>
        </p:nvCxnSpPr>
        <p:spPr>
          <a:xfrm>
            <a:off x="539553" y="-9455"/>
            <a:ext cx="1953180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615119" y="3730245"/>
            <a:ext cx="1971035" cy="31277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16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9690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환경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8019155" y="5733155"/>
            <a:ext cx="1700809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97599" y="2762710"/>
            <a:ext cx="828235" cy="830997"/>
            <a:chOff x="2447620" y="2818967"/>
            <a:chExt cx="82823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47620" y="2818967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42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36512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환경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1858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339752" y="1915391"/>
            <a:ext cx="4527712" cy="753671"/>
            <a:chOff x="899592" y="1724864"/>
            <a:chExt cx="4237997" cy="705446"/>
          </a:xfrm>
        </p:grpSpPr>
        <p:sp>
          <p:nvSpPr>
            <p:cNvPr id="34" name="직사각형 33"/>
            <p:cNvSpPr/>
            <p:nvPr/>
          </p:nvSpPr>
          <p:spPr>
            <a:xfrm>
              <a:off x="1691680" y="1861014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Autodesk 3Ds Max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49" y="1724864"/>
              <a:ext cx="551395" cy="675333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2339753" y="2851495"/>
            <a:ext cx="4527711" cy="743958"/>
            <a:chOff x="899592" y="1733956"/>
            <a:chExt cx="4237997" cy="696354"/>
          </a:xfrm>
        </p:grpSpPr>
        <p:sp>
          <p:nvSpPr>
            <p:cNvPr id="38" name="직사각형 37"/>
            <p:cNvSpPr/>
            <p:nvPr/>
          </p:nvSpPr>
          <p:spPr>
            <a:xfrm>
              <a:off x="1691680" y="1870106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Microsoft Windows 10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733956"/>
              <a:ext cx="652910" cy="657149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2339753" y="3787599"/>
            <a:ext cx="4527714" cy="721177"/>
            <a:chOff x="899592" y="1755279"/>
            <a:chExt cx="4237997" cy="675031"/>
          </a:xfrm>
        </p:grpSpPr>
        <p:sp>
          <p:nvSpPr>
            <p:cNvPr id="42" name="직사각형 41"/>
            <p:cNvSpPr/>
            <p:nvPr/>
          </p:nvSpPr>
          <p:spPr>
            <a:xfrm>
              <a:off x="1691680" y="1891429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Adobe Photoshop CS5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755279"/>
              <a:ext cx="652910" cy="614503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2339753" y="4725143"/>
            <a:ext cx="4527716" cy="646628"/>
            <a:chOff x="899591" y="1825058"/>
            <a:chExt cx="4237998" cy="605252"/>
          </a:xfrm>
        </p:grpSpPr>
        <p:sp>
          <p:nvSpPr>
            <p:cNvPr id="46" name="직사각형 45"/>
            <p:cNvSpPr/>
            <p:nvPr/>
          </p:nvSpPr>
          <p:spPr>
            <a:xfrm>
              <a:off x="1691680" y="1922354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DirectX 11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1" y="1825058"/>
              <a:ext cx="1336305" cy="446826"/>
            </a:xfrm>
            <a:prstGeom prst="rect">
              <a:avLst/>
            </a:prstGeom>
            <a:noFill/>
          </p:spPr>
        </p:pic>
      </p:grpSp>
      <p:grpSp>
        <p:nvGrpSpPr>
          <p:cNvPr id="49" name="그룹 48"/>
          <p:cNvGrpSpPr/>
          <p:nvPr/>
        </p:nvGrpSpPr>
        <p:grpSpPr>
          <a:xfrm>
            <a:off x="2267744" y="5535087"/>
            <a:ext cx="4599725" cy="918249"/>
            <a:chOff x="832187" y="1572165"/>
            <a:chExt cx="4305402" cy="859493"/>
          </a:xfrm>
        </p:grpSpPr>
        <p:sp>
          <p:nvSpPr>
            <p:cNvPr id="50" name="직사각형 49"/>
            <p:cNvSpPr/>
            <p:nvPr/>
          </p:nvSpPr>
          <p:spPr>
            <a:xfrm>
              <a:off x="1691680" y="1825054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GitHub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87" y="1572165"/>
              <a:ext cx="859493" cy="859493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2339752" y="996205"/>
            <a:ext cx="4527712" cy="753671"/>
            <a:chOff x="899592" y="1724864"/>
            <a:chExt cx="4237997" cy="705446"/>
          </a:xfrm>
        </p:grpSpPr>
        <p:sp>
          <p:nvSpPr>
            <p:cNvPr id="54" name="직사각형 53"/>
            <p:cNvSpPr/>
            <p:nvPr/>
          </p:nvSpPr>
          <p:spPr>
            <a:xfrm>
              <a:off x="1691680" y="1875073"/>
              <a:ext cx="3351552" cy="374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2000" dirty="0" smtClean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Visual Studio 2015 (64bit)</a:t>
              </a:r>
              <a:endParaRPr lang="ko-KR" altLang="en-US" sz="20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724864"/>
              <a:ext cx="652910" cy="675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09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9690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소개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27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36512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소개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1193354"/>
            <a:ext cx="795688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게 임 목 적</a:t>
            </a:r>
            <a:endParaRPr lang="en-US" altLang="ko-KR" sz="3600" b="1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게임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(Room)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당 최대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명 플레이 가능한 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네트워크 대</a:t>
            </a:r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게임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  </a:t>
            </a:r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모든 라운드 종료 시</a:t>
            </a:r>
            <a:r>
              <a:rPr lang="en-US" altLang="ko-KR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최고 득점자가 최종 승리</a:t>
            </a: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플레이어를 제외한 플레이어 생명 소진 시 승리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 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라운드 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종료시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게이트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점령중인 플레이어 승리</a:t>
            </a: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79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36512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소개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1193354"/>
            <a:ext cx="795688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플</a:t>
            </a:r>
            <a:r>
              <a:rPr lang="ko-KR" altLang="en-US" sz="36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레</a:t>
            </a:r>
            <a:r>
              <a:rPr lang="ko-KR" altLang="en-US" sz="3600" b="1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이 방 법</a:t>
            </a:r>
            <a:endParaRPr lang="en-US" altLang="ko-KR" sz="3600" b="1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플레이어가 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맵에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존재하는 지팡이와 원소 구슬들을 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습</a:t>
            </a:r>
            <a:r>
              <a:rPr lang="ko-KR" altLang="en-US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득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 마법 공격 가능</a:t>
            </a: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중립 </a:t>
            </a:r>
            <a:r>
              <a:rPr lang="ko-KR" altLang="en-US" sz="2800" dirty="0" err="1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몬스터라는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변수 이용 가능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상점 시스템을 이용한 플레이 강화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플레이어는 무기와 마법을 잘 이용하여 최대한 </a:t>
            </a:r>
            <a:r>
              <a:rPr lang="en-US" altLang="ko-KR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</a:t>
            </a:r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효율적인 플레이를 목표로 함</a:t>
            </a:r>
            <a:endParaRPr lang="en-US" altLang="ko-KR" sz="2800" dirty="0" smtClean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17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36512" y="116632"/>
            <a:ext cx="306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소개</a:t>
            </a:r>
            <a:endParaRPr lang="ko-KR" altLang="en-US" sz="28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842048" y="823265"/>
            <a:ext cx="2214320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54442" y="-27384"/>
            <a:ext cx="558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4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66900" y="-610767"/>
            <a:ext cx="5688632" cy="8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63644" y="3068960"/>
            <a:ext cx="428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중점 연구 분야</a:t>
            </a:r>
            <a:endParaRPr lang="ko-KR" altLang="en-US" sz="36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-3168616" y="3149833"/>
            <a:ext cx="6867456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16200000">
            <a:off x="7731123" y="5445124"/>
            <a:ext cx="2276873" cy="548881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39553" y="-9455"/>
            <a:ext cx="2448271" cy="287353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843809" y="2771963"/>
            <a:ext cx="882025" cy="830997"/>
            <a:chOff x="2393830" y="2828220"/>
            <a:chExt cx="882025" cy="830997"/>
          </a:xfrm>
        </p:grpSpPr>
        <p:sp>
          <p:nvSpPr>
            <p:cNvPr id="2" name="직각 삼각형 1"/>
            <p:cNvSpPr/>
            <p:nvPr/>
          </p:nvSpPr>
          <p:spPr>
            <a:xfrm rot="5400000">
              <a:off x="2492731" y="2864080"/>
              <a:ext cx="783124" cy="78312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3830" y="2828220"/>
              <a:ext cx="5581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3</a:t>
              </a:r>
              <a:endParaRPr lang="ko-KR" altLang="en-US" sz="4800" b="1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72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894</Words>
  <Application>Microsoft Office PowerPoint</Application>
  <PresentationFormat>화면 슬라이드 쇼(4:3)</PresentationFormat>
  <Paragraphs>321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굴림</vt:lpstr>
      <vt:lpstr>Arial</vt:lpstr>
      <vt:lpstr>08서울남산체 EB</vt:lpstr>
      <vt:lpstr>08서울남산체 B</vt:lpstr>
      <vt:lpstr>Wingdings</vt:lpstr>
      <vt:lpstr>08서울남산체 M</vt:lpstr>
      <vt:lpstr>맑은 고딕</vt:lpstr>
      <vt:lpstr>Arita-dotum(OTF)</vt:lpstr>
      <vt:lpstr>한컴 윤고딕 720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Jong</cp:lastModifiedBy>
  <cp:revision>46</cp:revision>
  <dcterms:created xsi:type="dcterms:W3CDTF">2015-04-27T06:53:28Z</dcterms:created>
  <dcterms:modified xsi:type="dcterms:W3CDTF">2016-05-07T11:36:35Z</dcterms:modified>
</cp:coreProperties>
</file>